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2" r:id="rId6"/>
    <p:sldId id="259" r:id="rId7"/>
    <p:sldId id="261" r:id="rId8"/>
    <p:sldId id="260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90640-BFD3-4361-A3DB-2EBE956FA98E}" type="datetimeFigureOut">
              <a:rPr lang="en-US" smtClean="0"/>
              <a:pPr/>
              <a:t>10/11/2010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24393-9FDF-47CF-B84B-A92402EB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6388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How many types of cheese can you name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?</a:t>
            </a:r>
          </a:p>
          <a:p>
            <a:pPr algn="ctr"/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Where does milk for cheese come from?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Kristen ITC" pitchFamily="66" charset="0"/>
              </a:rPr>
              <a:t>Bienvenue</a:t>
            </a:r>
            <a:r>
              <a:rPr lang="en-US" sz="3200" dirty="0" smtClean="0">
                <a:latin typeface="Kristen ITC" pitchFamily="66" charset="0"/>
              </a:rPr>
              <a:t> à la </a:t>
            </a:r>
            <a:r>
              <a:rPr lang="en-US" sz="3200" dirty="0" err="1" smtClean="0">
                <a:latin typeface="Kristen ITC" pitchFamily="66" charset="0"/>
              </a:rPr>
              <a:t>dégustation</a:t>
            </a:r>
            <a:r>
              <a:rPr lang="en-US" sz="3200" dirty="0" smtClean="0">
                <a:latin typeface="Kristen ITC" pitchFamily="66" charset="0"/>
              </a:rPr>
              <a:t> de </a:t>
            </a:r>
            <a:r>
              <a:rPr lang="en-US" sz="3200" dirty="0" err="1" smtClean="0">
                <a:latin typeface="Kristen ITC" pitchFamily="66" charset="0"/>
              </a:rPr>
              <a:t>fromage</a:t>
            </a:r>
            <a:r>
              <a:rPr lang="en-US" sz="3200" dirty="0" smtClean="0">
                <a:latin typeface="Kristen ITC" pitchFamily="66" charset="0"/>
              </a:rPr>
              <a:t>! </a:t>
            </a:r>
          </a:p>
          <a:p>
            <a:pPr algn="ctr"/>
            <a:r>
              <a:rPr lang="en-US" sz="2800" i="1" dirty="0" smtClean="0">
                <a:latin typeface="Kristen ITC" pitchFamily="66" charset="0"/>
              </a:rPr>
              <a:t>Welcome to the cheese tasting!</a:t>
            </a:r>
            <a:endParaRPr lang="en-US" sz="2800" i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524000"/>
            <a:ext cx="8763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Kristen ITC" pitchFamily="66" charset="0"/>
              </a:rPr>
              <a:t>As you enter, please take </a:t>
            </a: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B</a:t>
            </a:r>
            <a:r>
              <a:rPr lang="en-US" sz="2400" b="1" u="sng" dirty="0" smtClean="0">
                <a:solidFill>
                  <a:srgbClr val="FF0000"/>
                </a:solidFill>
                <a:latin typeface="Kristen ITC" pitchFamily="66" charset="0"/>
              </a:rPr>
              <a:t>U</a:t>
            </a: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T </a:t>
            </a:r>
            <a:r>
              <a:rPr lang="en-US" sz="2400" b="1" u="sng" dirty="0" smtClean="0">
                <a:solidFill>
                  <a:srgbClr val="FF0000"/>
                </a:solidFill>
                <a:latin typeface="Kristen ITC" pitchFamily="66" charset="0"/>
              </a:rPr>
              <a:t>D</a:t>
            </a: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O </a:t>
            </a:r>
            <a:r>
              <a:rPr lang="en-US" sz="2400" b="1" u="sng" dirty="0" smtClean="0">
                <a:solidFill>
                  <a:srgbClr val="FF0000"/>
                </a:solidFill>
                <a:latin typeface="Kristen ITC" pitchFamily="66" charset="0"/>
              </a:rPr>
              <a:t>N</a:t>
            </a: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O</a:t>
            </a:r>
            <a:r>
              <a:rPr lang="en-US" sz="2400" b="1" u="sng" dirty="0" smtClean="0">
                <a:solidFill>
                  <a:srgbClr val="FF0000"/>
                </a:solidFill>
                <a:latin typeface="Kristen ITC" pitchFamily="66" charset="0"/>
              </a:rPr>
              <a:t>T</a:t>
            </a: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 E</a:t>
            </a:r>
            <a:r>
              <a:rPr lang="en-US" sz="2400" b="1" u="sng" dirty="0" smtClean="0">
                <a:solidFill>
                  <a:srgbClr val="FF0000"/>
                </a:solidFill>
                <a:latin typeface="Kristen ITC" pitchFamily="66" charset="0"/>
              </a:rPr>
              <a:t>A</a:t>
            </a: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T</a:t>
            </a:r>
            <a:r>
              <a:rPr lang="en-US" sz="2400" dirty="0" smtClean="0">
                <a:solidFill>
                  <a:srgbClr val="FF0000"/>
                </a:solidFill>
                <a:latin typeface="Kristen ITC" pitchFamily="66" charset="0"/>
              </a:rPr>
              <a:t>:</a:t>
            </a:r>
          </a:p>
          <a:p>
            <a:endParaRPr lang="en-US" sz="2400" dirty="0" smtClean="0">
              <a:latin typeface="Kristen ITC" pitchFamily="66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Kristen ITC" pitchFamily="66" charset="0"/>
              </a:rPr>
              <a:t>A plate of </a:t>
            </a:r>
            <a:r>
              <a:rPr lang="en-US" sz="2400" dirty="0" smtClean="0">
                <a:latin typeface="Kristen ITC" pitchFamily="66" charset="0"/>
              </a:rPr>
              <a:t>cheese, “</a:t>
            </a:r>
            <a:r>
              <a:rPr lang="en-US" sz="2400" dirty="0" err="1" smtClean="0">
                <a:latin typeface="Kristen ITC" pitchFamily="66" charset="0"/>
              </a:rPr>
              <a:t>petits</a:t>
            </a:r>
            <a:r>
              <a:rPr lang="en-US" sz="2400" dirty="0" smtClean="0">
                <a:latin typeface="Kristen ITC" pitchFamily="66" charset="0"/>
              </a:rPr>
              <a:t> </a:t>
            </a:r>
            <a:r>
              <a:rPr lang="en-US" sz="2400" dirty="0" smtClean="0">
                <a:latin typeface="Kristen ITC" pitchFamily="66" charset="0"/>
              </a:rPr>
              <a:t>toasts,” and a petit </a:t>
            </a:r>
            <a:r>
              <a:rPr lang="en-US" sz="2400" dirty="0" err="1" smtClean="0">
                <a:latin typeface="Kristen ITC" pitchFamily="66" charset="0"/>
              </a:rPr>
              <a:t>écolier</a:t>
            </a:r>
            <a:endParaRPr lang="en-US" sz="2400" dirty="0" smtClean="0">
              <a:latin typeface="Kristen ITC" pitchFamily="66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Kristen ITC" pitchFamily="66" charset="0"/>
              </a:rPr>
              <a:t>Two slices of bread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Kristen ITC" pitchFamily="66" charset="0"/>
              </a:rPr>
              <a:t>Grapes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Kristen ITC" pitchFamily="66" charset="0"/>
              </a:rPr>
              <a:t>The beverage of your choice (water, grape juice)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Kristen ITC" pitchFamily="66" charset="0"/>
              </a:rPr>
              <a:t>Napkins</a:t>
            </a:r>
          </a:p>
          <a:p>
            <a:endParaRPr lang="en-US" sz="2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81000"/>
            <a:ext cx="9144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Petit </a:t>
            </a:r>
            <a:r>
              <a:rPr lang="en-US" sz="3200" dirty="0" err="1" smtClean="0">
                <a:latin typeface="Kristen ITC" pitchFamily="66" charset="0"/>
              </a:rPr>
              <a:t>Ecolier</a:t>
            </a:r>
            <a:endParaRPr lang="en-US" sz="3200" dirty="0" smtClean="0">
              <a:latin typeface="Kristen ITC" pitchFamily="66" charset="0"/>
            </a:endParaRPr>
          </a:p>
          <a:p>
            <a:pPr algn="ctr"/>
            <a:endParaRPr lang="en-US" sz="3200" dirty="0" smtClean="0">
              <a:latin typeface="Kristen ITC" pitchFamily="66" charset="0"/>
            </a:endParaRPr>
          </a:p>
          <a:p>
            <a:pPr algn="ctr"/>
            <a:r>
              <a:rPr lang="en-US" sz="3200" dirty="0" smtClean="0">
                <a:latin typeface="Kristen ITC" pitchFamily="66" charset="0"/>
              </a:rPr>
              <a:t>Popular cookie in France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Means “Little schoolboy”</a:t>
            </a:r>
            <a:br>
              <a:rPr lang="en-US" sz="3200" dirty="0" smtClean="0">
                <a:latin typeface="Kristen ITC" pitchFamily="66" charset="0"/>
              </a:rPr>
            </a:br>
            <a:r>
              <a:rPr lang="en-US" sz="3200" dirty="0" smtClean="0">
                <a:latin typeface="Kristen ITC" pitchFamily="66" charset="0"/>
              </a:rPr>
              <a:t>(Look at the image in the chocolate)</a:t>
            </a:r>
            <a:endParaRPr lang="en-US" sz="3200" dirty="0" smtClean="0">
              <a:latin typeface="Kristen ITC" pitchFamily="66" charset="0"/>
            </a:endParaRPr>
          </a:p>
          <a:p>
            <a:pPr algn="ctr"/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200400"/>
            <a:ext cx="30575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0"/>
            <a:ext cx="23622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3581400"/>
            <a:ext cx="3049767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33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Today, you will receive a brief background on each cheese and then we will sample them together, one at a time, in a specific order.</a:t>
            </a:r>
            <a:endParaRPr lang="en-US" sz="2800" i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00400"/>
            <a:ext cx="4953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We will share our thoughts on each cheese and then vote for the best and worst at the end!</a:t>
            </a:r>
            <a:endParaRPr lang="en-US" sz="3600" i="1" dirty="0">
              <a:latin typeface="Kristen ITC" pitchFamily="66" charset="0"/>
            </a:endParaRPr>
          </a:p>
        </p:txBody>
      </p:sp>
      <p:pic>
        <p:nvPicPr>
          <p:cNvPr id="1026" name="Picture 2" descr="http://colleges.ac-rouen.fr/montville/IMG/jpg/Plateau-de-fro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438400"/>
            <a:ext cx="3581400" cy="3581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aftouch-cuisine.com/images/produits/Brie%20de%20Meau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6473" y="3505200"/>
            <a:ext cx="3751777" cy="30099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Brie de </a:t>
            </a:r>
            <a:r>
              <a:rPr lang="en-US" sz="3200" dirty="0" err="1" smtClean="0">
                <a:latin typeface="Kristen ITC" pitchFamily="66" charset="0"/>
              </a:rPr>
              <a:t>M</a:t>
            </a:r>
            <a:r>
              <a:rPr lang="en-US" sz="3200" dirty="0" err="1" smtClean="0">
                <a:latin typeface="Kristen ITC" pitchFamily="66" charset="0"/>
              </a:rPr>
              <a:t>eaux</a:t>
            </a:r>
            <a:endParaRPr lang="en-US" sz="2800" i="1" dirty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4780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Known as</a:t>
            </a:r>
            <a:r>
              <a:rPr lang="en-US" sz="3200" dirty="0" smtClean="0">
                <a:latin typeface="Kristen ITC" pitchFamily="66" charset="0"/>
              </a:rPr>
              <a:t> the “queen of cheeses”</a:t>
            </a:r>
          </a:p>
          <a:p>
            <a:pPr algn="ctr"/>
            <a:r>
              <a:rPr lang="en-US" sz="3200" dirty="0" err="1" smtClean="0">
                <a:latin typeface="Kristen ITC" pitchFamily="66" charset="0"/>
              </a:rPr>
              <a:t>Meaux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smtClean="0">
                <a:latin typeface="Kristen ITC" pitchFamily="66" charset="0"/>
              </a:rPr>
              <a:t>= the town where it is made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Cow’s milk, ripens for 6-8 weeks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You can eat the white rind</a:t>
            </a:r>
            <a:endParaRPr lang="en-US" sz="3200" dirty="0" smtClean="0">
              <a:latin typeface="Kristen ITC" pitchFamily="66" charset="0"/>
            </a:endParaRPr>
          </a:p>
          <a:p>
            <a:pPr algn="ctr"/>
            <a:endParaRPr lang="en-US" sz="3200" dirty="0" smtClean="0">
              <a:latin typeface="Kristen ITC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37690"/>
            <a:ext cx="2438400" cy="262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334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Kristen ITC" pitchFamily="66" charset="0"/>
              </a:rPr>
              <a:t>Boucheron</a:t>
            </a:r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4000" b="14667"/>
          <a:stretch>
            <a:fillRect/>
          </a:stretch>
        </p:blipFill>
        <p:spPr bwMode="auto">
          <a:xfrm>
            <a:off x="5410200" y="3657599"/>
            <a:ext cx="3352800" cy="282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752600"/>
            <a:ext cx="9144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Loire valley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Goat’s milk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Ripens in 5-10 weeks</a:t>
            </a:r>
          </a:p>
          <a:p>
            <a:pPr algn="ctr"/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37690"/>
            <a:ext cx="2438400" cy="262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334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Kristen ITC" pitchFamily="66" charset="0"/>
              </a:rPr>
              <a:t>Ossau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Iraty</a:t>
            </a:r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16386" name="Picture 2" descr="http://www.worldsfoods.com/upload/images/large/ossau_iraty_brebis_pyrene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3962400"/>
            <a:ext cx="3352800" cy="2514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371600"/>
            <a:ext cx="9144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Southwest France, Basque country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One of only 2 sheep’s milk cheeses with AOC status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Raw</a:t>
            </a:r>
            <a:r>
              <a:rPr lang="en-US" sz="3200" dirty="0" smtClean="0">
                <a:latin typeface="Kristen ITC" pitchFamily="66" charset="0"/>
              </a:rPr>
              <a:t>, unpasteurized sheep’s milk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Aged for 90 days (12 weeks)</a:t>
            </a:r>
          </a:p>
          <a:p>
            <a:pPr algn="ctr"/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37690"/>
            <a:ext cx="2438400" cy="262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334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Kristen ITC" pitchFamily="66" charset="0"/>
              </a:rPr>
              <a:t>Morbier</a:t>
            </a:r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19458" name="Picture 2" descr="http://www.vivagourmet.com/img/photos/lg/morbier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505200"/>
            <a:ext cx="3019425" cy="30194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752600"/>
            <a:ext cx="9144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Named after the town of </a:t>
            </a:r>
            <a:r>
              <a:rPr lang="en-US" sz="3200" dirty="0" err="1" smtClean="0">
                <a:latin typeface="Kristen ITC" pitchFamily="66" charset="0"/>
              </a:rPr>
              <a:t>Morbier</a:t>
            </a:r>
            <a:endParaRPr lang="en-US" sz="3200" dirty="0" smtClean="0">
              <a:latin typeface="Kristen ITC" pitchFamily="66" charset="0"/>
            </a:endParaRPr>
          </a:p>
          <a:p>
            <a:pPr algn="ctr"/>
            <a:r>
              <a:rPr lang="en-US" sz="3200" dirty="0" smtClean="0">
                <a:latin typeface="Kristen ITC" pitchFamily="66" charset="0"/>
              </a:rPr>
              <a:t>Cow’s milk, layer of ash in the middle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Aged for 60 days (8 weeks)</a:t>
            </a:r>
          </a:p>
          <a:p>
            <a:pPr algn="ctr"/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37690"/>
            <a:ext cx="2438400" cy="262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334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Bleu </a:t>
            </a:r>
            <a:r>
              <a:rPr lang="en-US" sz="3200" dirty="0" err="1" smtClean="0">
                <a:latin typeface="Kristen ITC" pitchFamily="66" charset="0"/>
              </a:rPr>
              <a:t>d’Auvergne</a:t>
            </a:r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17410" name="Picture 2" descr="http://upload.wikimedia.org/wikipedia/commons/3/39/Bleu_auverg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3190874"/>
            <a:ext cx="3429000" cy="32861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600200"/>
            <a:ext cx="9144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Massif central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Cow’s milk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Aged about 4 weeks</a:t>
            </a:r>
          </a:p>
          <a:p>
            <a:pPr algn="ctr"/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37690"/>
            <a:ext cx="2438400" cy="262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334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Pont </a:t>
            </a:r>
            <a:r>
              <a:rPr lang="en-US" sz="3200" dirty="0" err="1" smtClean="0">
                <a:latin typeface="Kristen ITC" pitchFamily="66" charset="0"/>
              </a:rPr>
              <a:t>l’Évêque</a:t>
            </a:r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18434" name="Picture 2" descr="http://www.la-boutique-isigny.com/img/produits/petit_pont_leveq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038600"/>
            <a:ext cx="2857500" cy="24479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600200"/>
            <a:ext cx="9144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Basse-Normandie region of France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Cow’s milk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Milk must come from controlled area around the town of Pont </a:t>
            </a:r>
            <a:r>
              <a:rPr lang="en-US" sz="3200" dirty="0" err="1" smtClean="0">
                <a:latin typeface="Kristen ITC" pitchFamily="66" charset="0"/>
              </a:rPr>
              <a:t>l’Évêque</a:t>
            </a:r>
            <a:endParaRPr lang="en-US" sz="3200" dirty="0" smtClean="0">
              <a:latin typeface="Kristen ITC" pitchFamily="66" charset="0"/>
            </a:endParaRPr>
          </a:p>
          <a:p>
            <a:pPr algn="ctr"/>
            <a:r>
              <a:rPr lang="en-US" sz="3200" dirty="0" smtClean="0">
                <a:latin typeface="Kristen ITC" pitchFamily="66" charset="0"/>
              </a:rPr>
              <a:t>Aged </a:t>
            </a:r>
            <a:r>
              <a:rPr lang="en-US" sz="3200" dirty="0" smtClean="0">
                <a:latin typeface="Kristen ITC" pitchFamily="66" charset="0"/>
              </a:rPr>
              <a:t>2-6 weeks</a:t>
            </a:r>
          </a:p>
          <a:p>
            <a:pPr algn="ctr"/>
            <a:endParaRPr lang="en-US" sz="2800" i="1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52699"/>
            <a:ext cx="2438400" cy="262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66800"/>
            <a:ext cx="9144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Kristen ITC" pitchFamily="66" charset="0"/>
              </a:rPr>
              <a:t>The last piece is a repeat…can you guess what it is?</a:t>
            </a:r>
          </a:p>
          <a:p>
            <a:pPr algn="ctr"/>
            <a:endParaRPr lang="en-US" sz="3200" dirty="0" smtClean="0">
              <a:latin typeface="Kristen ITC" pitchFamily="66" charset="0"/>
            </a:endParaRPr>
          </a:p>
          <a:p>
            <a:pPr algn="ctr"/>
            <a:endParaRPr lang="en-US" sz="3200" dirty="0" smtClean="0">
              <a:latin typeface="Kristen ITC" pitchFamily="66" charset="0"/>
            </a:endParaRPr>
          </a:p>
          <a:p>
            <a:pPr algn="ctr"/>
            <a:r>
              <a:rPr lang="en-US" sz="3200" dirty="0" smtClean="0">
                <a:latin typeface="Kristen ITC" pitchFamily="66" charset="0"/>
              </a:rPr>
              <a:t>Which was the best</a:t>
            </a:r>
            <a:r>
              <a:rPr lang="en-US" sz="3200" dirty="0" smtClean="0">
                <a:latin typeface="Kristen ITC" pitchFamily="66" charset="0"/>
              </a:rPr>
              <a:t>?</a:t>
            </a:r>
          </a:p>
          <a:p>
            <a:pPr algn="ctr"/>
            <a:endParaRPr lang="en-US" sz="3200" dirty="0" smtClean="0">
              <a:latin typeface="Kristen ITC" pitchFamily="66" charset="0"/>
            </a:endParaRPr>
          </a:p>
          <a:p>
            <a:pPr algn="ctr"/>
            <a:endParaRPr lang="en-US" sz="3200" dirty="0" smtClean="0">
              <a:latin typeface="Kristen ITC" pitchFamily="66" charset="0"/>
            </a:endParaRPr>
          </a:p>
          <a:p>
            <a:pPr algn="ctr"/>
            <a:r>
              <a:rPr lang="en-US" sz="3200" dirty="0" smtClean="0">
                <a:latin typeface="Kristen ITC" pitchFamily="66" charset="0"/>
              </a:rPr>
              <a:t>The worst?</a:t>
            </a:r>
            <a:endParaRPr lang="en-US" sz="3200" dirty="0" smtClean="0">
              <a:latin typeface="Kristen ITC" pitchFamily="66" charset="0"/>
            </a:endParaRPr>
          </a:p>
          <a:p>
            <a:pPr algn="ctr"/>
            <a:endParaRPr lang="en-US" sz="2800" i="1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279</Words>
  <Application>Microsoft Office PowerPoint</Application>
  <PresentationFormat>On-screen Show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</cp:lastModifiedBy>
  <cp:revision>9</cp:revision>
  <dcterms:created xsi:type="dcterms:W3CDTF">2010-10-11T20:23:47Z</dcterms:created>
  <dcterms:modified xsi:type="dcterms:W3CDTF">2010-10-12T00:52:10Z</dcterms:modified>
</cp:coreProperties>
</file>